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94" r:id="rId3"/>
    <p:sldId id="321" r:id="rId4"/>
    <p:sldId id="308" r:id="rId5"/>
    <p:sldId id="322" r:id="rId6"/>
    <p:sldId id="323" r:id="rId7"/>
    <p:sldId id="325" r:id="rId8"/>
    <p:sldId id="261" r:id="rId9"/>
    <p:sldId id="299" r:id="rId10"/>
    <p:sldId id="288" r:id="rId11"/>
    <p:sldId id="324" r:id="rId12"/>
    <p:sldId id="326" r:id="rId13"/>
    <p:sldId id="298" r:id="rId14"/>
    <p:sldId id="328" r:id="rId15"/>
    <p:sldId id="300" r:id="rId16"/>
    <p:sldId id="296" r:id="rId17"/>
    <p:sldId id="297" r:id="rId18"/>
    <p:sldId id="305" r:id="rId19"/>
    <p:sldId id="330" r:id="rId20"/>
    <p:sldId id="331" r:id="rId21"/>
    <p:sldId id="302" r:id="rId22"/>
    <p:sldId id="333" r:id="rId23"/>
    <p:sldId id="304" r:id="rId24"/>
    <p:sldId id="335" r:id="rId25"/>
    <p:sldId id="336" r:id="rId26"/>
    <p:sldId id="340" r:id="rId27"/>
    <p:sldId id="339" r:id="rId28"/>
    <p:sldId id="343" r:id="rId29"/>
    <p:sldId id="341" r:id="rId30"/>
    <p:sldId id="338" r:id="rId31"/>
    <p:sldId id="306" r:id="rId32"/>
    <p:sldId id="307" r:id="rId33"/>
    <p:sldId id="309" r:id="rId34"/>
    <p:sldId id="310" r:id="rId35"/>
    <p:sldId id="344" r:id="rId36"/>
    <p:sldId id="345" r:id="rId37"/>
    <p:sldId id="347" r:id="rId38"/>
    <p:sldId id="316" r:id="rId39"/>
    <p:sldId id="301" r:id="rId40"/>
    <p:sldId id="348" r:id="rId41"/>
    <p:sldId id="350" r:id="rId42"/>
    <p:sldId id="353" r:id="rId43"/>
    <p:sldId id="351" r:id="rId44"/>
    <p:sldId id="349" r:id="rId45"/>
    <p:sldId id="354" r:id="rId46"/>
    <p:sldId id="317" r:id="rId47"/>
    <p:sldId id="352" r:id="rId48"/>
    <p:sldId id="358" r:id="rId49"/>
    <p:sldId id="319" r:id="rId50"/>
    <p:sldId id="356" r:id="rId51"/>
    <p:sldId id="357" r:id="rId52"/>
    <p:sldId id="359" r:id="rId53"/>
    <p:sldId id="292" r:id="rId54"/>
    <p:sldId id="355" r:id="rId55"/>
    <p:sldId id="318" r:id="rId56"/>
    <p:sldId id="320" r:id="rId57"/>
    <p:sldId id="273" r:id="rId58"/>
    <p:sldId id="290" r:id="rId5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  <a:srgbClr val="EFCB96"/>
    <a:srgbClr val="E375A9"/>
    <a:srgbClr val="6BA56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F21CAA-0FC9-4400-99F3-947ACD164D2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52D68-3461-4C25-87DF-B2363712872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96DF6CD-D845-4AB1-9AEE-0F2F934E503E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3F770-7B87-4AA8-954A-EE209F5F7C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C4508AB-FAC9-402C-A85E-4B39D35D426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4AFC2-47F0-461F-9786-BC0DB877B69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F9C00-4572-4ACA-953B-A80E396D29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585416-201D-430C-A1F9-B49AE6474D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18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3FC21B-AD95-401E-A564-EB41EDE5A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521CB-08A6-4860-93DB-0107E35F53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https://unsplash.com/photos/fXW7D5V6w68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2E11F-E055-4251-9FB4-5464FA35DAC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C2EF12-C754-4607-9598-918BDCEE12FB}" type="slidenum">
              <a:t>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https://unsplash.com/photos/B87zMorEZRo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6585416-201D-430C-A1F9-B49AE6474D26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087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https://unsplash.com/photos/a14l5pHzf90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6585416-201D-430C-A1F9-B49AE6474D2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19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87D0E-F28F-4C2C-929F-B9C4F57A5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65505-C514-478F-B77B-897C62572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https://www.reddit.com/r/formula1/comments/dgu0gr/lando_wearing_his_handpainted_helmet_at_suzuka/?utm_source=share&amp;utm_medium=web2x&amp;context=3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EAC13-1988-4B8A-835E-F1C1754859F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AE221CC-BAFA-4E2B-8C02-7D4AFEB0A577}" type="slidenum">
              <a:t>10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https://unsplash.com/photos/mnf5Q9nTkhs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6585416-201D-430C-A1F9-B49AE6474D26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430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38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41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4311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44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81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45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552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26652-3702-4162-8DBB-509762E7A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9200F-32B5-4CD4-B234-B610B1A86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Formula1.com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5AEDE-4D03-4DFC-A4AF-B8F462F1A2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AD6B85-DD67-4083-91EC-BB219394DB69}" type="slidenum">
              <a:t>46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D1A6-C94C-422A-BCD2-19EC3E587F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E00F4-CC0D-41B0-8BF2-DC7726D02B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98B9D-DF45-4D06-87AD-2DC7032A4A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0B0065-695B-45B5-94A3-CC5321431026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7AB44-7D88-4477-AF3A-56AA14D74A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C32D-1AA4-4D70-B584-ECA4412511C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C3BC8D-87D0-4DB3-A42A-C23E2924E4F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243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4B8F-0979-466D-B250-F6F688D63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24688-37B7-4C30-8E0C-3C565E4C4CF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F474C-8028-4BC3-A645-52B721DDEE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09C020-3C3A-4D7A-BC65-7CC2E1EE0E50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5E0E3-D872-4BEB-8091-CA7274438F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02A09-F13A-48EA-9EC3-66A5C4D7E0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7074DC-3DC6-4040-86D1-231F38998A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97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C9374-F1C8-48D8-8C08-D0EA7D33573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9631E-5139-45B8-BE93-C292D681A0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22E12-D909-4108-A2E0-F9873CE084A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D3522F-A8AE-41A9-BB04-EF5278B041A3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9AFF1-6C83-4D5E-B79A-3AEC8E88FD1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E0038-BC4E-4F53-B698-FE77B76415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03F6BE-71B4-4351-B082-70F11426C4D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73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66AB-B59D-404D-A278-79B38B37F0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FB84-13EA-41F6-92E1-68B89D7BF18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100A0-132B-4AF9-B713-E3BDD87875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7810CC-3B91-48C3-9E3A-1DD112B607BE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0135F-56E0-4AA7-920E-CABAA07CE1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2C80-6D92-45F9-8A69-7958098FB4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6CCFD9-DF48-4FF6-BAFA-128DAF99633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9939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09671-B0C8-4EC4-BEC1-8F6562C5B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4B6FD-D5C4-430A-BBCE-6297B5F095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51325-48CE-4474-8D0F-7BF0DA9A86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87511B-A670-4C57-B984-25A10AB21ED2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EE6B0-00A3-4090-A959-6857CDC0D2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4E124-2707-4D62-9FBF-EB9FAD85037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F3C58A-8A9D-45BD-AD6C-4BCF2C502DB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67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7167-CD25-4EB1-BF5C-CC19E3AFC8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1261-0FDD-4564-B4F9-38AAEA1268D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6AAAE-A9F7-4D04-BAB8-3AAA3CDE92B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741D4-3D9B-4F6A-8F86-AAEF846B9C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B34A1D-85DB-407D-B224-9AFA5EBDF665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057F8-1787-4D94-B8E9-0144606B28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8DD47-EC87-4D20-ACC2-ACF1A99DCB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C2FD10-4090-41F3-BE1C-CF7EBB18C14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1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D147-2CCE-4C87-B6F6-440DBE32A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6BD80-C62B-47AA-A07A-B1BADFFE8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C187B-5C7E-420B-8057-F87FC42E694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139C5A-EBC0-44B5-85C5-03BA80D2422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8190C-1522-40C6-8A15-F95FB5DAB34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7435E-342E-4820-8BB0-DAD284B264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EB9795-71CD-41EE-8DDE-5BFE82A6B587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11C29-268F-4CEE-A562-0422C44CF0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8D979-3915-40A2-B304-4150698EF50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67BBDF-6378-4780-9D3E-9A22063338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56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94C6-A7E3-4122-B2C9-D29E995863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F70AE-513D-49EF-9A17-E0769B717F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C7FBE2-164E-4B09-B2EF-B11F44193C54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2FAA6-D3FE-466B-9824-836D9A5757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19518-6EEE-453D-BFAD-C7383C700A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C7AD0-A7E8-4FAD-B1F2-CDC973681FF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8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53D18-C4D5-47D7-A942-74ED18B8CD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533FCB-4A5B-4766-B4C9-EF0C30442049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586C8-E55B-437F-8D80-9FDC709E65F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3F49-2D53-47D3-A8AC-93509B6E26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861024-CB03-4A8D-8328-3ACECED9FB1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04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768A-A14E-4215-B9DD-359CE5370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D39-90EA-4344-889A-5DFA65B09D9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346A4-865F-48DA-86A9-E26CD52F1B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0D854-7AB1-461E-95F1-F4371CF7CDF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E04CC9-7D51-4FB9-A73D-03DC00BEBAB3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1901F-7259-4201-AD63-9E3EA787A7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60ACB-6F7A-4C11-84CE-0A80D307B2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8C9283-591B-4A7C-B329-FC73FF85E7B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7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14DF-C76C-48F4-A4F6-07D026534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B1480-34A5-4B3F-BF1D-CBDE3CA2E24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5F14E-D8C6-4473-BC2D-7611AEAAE9A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354C8-71D3-426A-B7E0-F341FA0D4C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6F2685-D384-4557-8A45-16F6D8F1E2A6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7502B-0CEE-4391-A809-77154C851A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6063B-8668-4065-B9BD-5708E32330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3B9AA1-DE91-49C0-B646-4B1F25A5D8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88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0FA52-F81E-4996-B675-8D35B6B0B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91EE4-A0BE-4094-9D6F-523D0A591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22C14-B79F-4814-A968-EA185D5CF7F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17DBC0D-5BCF-4D12-AB3C-E794BB29B976}" type="datetime1">
              <a:rPr lang="en-GB"/>
              <a:pPr lvl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E3613-19B1-4F1C-92D3-33DF9078911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F9F8B-61F2-43E8-9D91-C771EFC55A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2606CE8-8B3E-4B5E-AC76-15CDA49FF264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formula-1?utm_source=unsplash&amp;utm_medium=referral&amp;utm_content=creditCopyText" TargetMode="External"/><Relationship Id="rId4" Type="http://schemas.openxmlformats.org/officeDocument/2006/relationships/hyperlink" Target="https://unsplash.com/@billstephan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?utm_source=unsplash&amp;utm_medium=referral&amp;utm_content=creditCopyText" TargetMode="External"/><Relationship Id="rId4" Type="http://schemas.openxmlformats.org/officeDocument/2006/relationships/hyperlink" Target="https://unsplash.com/@vivalunastudios?utm_source=unsplash&amp;utm_medium=referral&amp;utm_content=creditCopyText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formula-one?utm_source=unsplash&amp;utm_medium=referral&amp;utm_content=creditCopyText" TargetMode="External"/><Relationship Id="rId4" Type="http://schemas.openxmlformats.org/officeDocument/2006/relationships/hyperlink" Target="https://unsplash.com/@gustavocpo?utm_source=unsplash&amp;utm_medium=referral&amp;utm_content=creditCopyText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formula-one?utm_source=unsplash&amp;utm_medium=referral&amp;utm_content=creditCopyText" TargetMode="External"/><Relationship Id="rId4" Type="http://schemas.openxmlformats.org/officeDocument/2006/relationships/hyperlink" Target="https://unsplash.com/@jdomito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D897A980-67E4-4673-8BAD-0C0736A8CE0B}"/>
              </a:ext>
            </a:extLst>
          </p:cNvPr>
          <p:cNvSpPr txBox="1"/>
          <p:nvPr/>
        </p:nvSpPr>
        <p:spPr>
          <a:xfrm>
            <a:off x="1258431" y="1120676"/>
            <a:ext cx="9675138" cy="19752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7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Who is the best Formula One driver? </a:t>
            </a:r>
            <a:endParaRPr lang="en-GB" sz="72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7A3E351-AF34-4BBE-81D5-5568F2BFC73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&amp; Tom Bergkamp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BB32-6C01-4E8A-A549-D8B152A8F6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Formula One 101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D0C5E-6F88-4443-8B61-5FCEE8EC15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9"/>
            <a:ext cx="5080680" cy="4802182"/>
          </a:xfrm>
        </p:spPr>
        <p:txBody>
          <a:bodyPr/>
          <a:lstStyle/>
          <a:p>
            <a:pPr marL="0" lvl="0" indent="0">
              <a:buNone/>
            </a:pPr>
            <a:r>
              <a:rPr lang="en-GB" sz="1900" b="1" dirty="0">
                <a:solidFill>
                  <a:srgbClr val="FFFFFF"/>
                </a:solidFill>
                <a:latin typeface="Fira Sans" pitchFamily="34"/>
              </a:rPr>
              <a:t>The constructors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There are around 10 teams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Two cars each, new cars each year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Teams change owners &amp; name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New teams enter sometimes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Ferrari, Mercedes &amp; Red Bull are rich</a:t>
            </a:r>
          </a:p>
          <a:p>
            <a:pPr lvl="0"/>
            <a:endParaRPr lang="en-GB" sz="19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1900" b="1" dirty="0">
                <a:solidFill>
                  <a:srgbClr val="FFFFFF"/>
                </a:solidFill>
                <a:latin typeface="Fira Sans" pitchFamily="34"/>
              </a:rPr>
              <a:t>The hybrid era of F1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Rules &amp; regulations change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Most notably: engine regulations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2014-2021 is known as the “hybrid era”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Every year/season has around 21 races</a:t>
            </a:r>
          </a:p>
          <a:p>
            <a:pPr marL="0" lvl="0" indent="0">
              <a:buNone/>
            </a:pPr>
            <a:endParaRPr lang="en-GB" sz="1900" dirty="0">
              <a:solidFill>
                <a:srgbClr val="FFFFFF"/>
              </a:solidFill>
              <a:latin typeface="Fira Sans" pitchFamily="34"/>
            </a:endParaRPr>
          </a:p>
          <a:p>
            <a:pPr lvl="0"/>
            <a:endParaRPr lang="en-GB" sz="19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sz="1900" dirty="0">
              <a:solidFill>
                <a:srgbClr val="FFFFFF"/>
              </a:solidFill>
              <a:latin typeface="Fira Sans" pitchFamily="3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CB71A-E9CC-4812-924E-25D32CE16F88}"/>
              </a:ext>
            </a:extLst>
          </p:cNvPr>
          <p:cNvSpPr txBox="1"/>
          <p:nvPr/>
        </p:nvSpPr>
        <p:spPr>
          <a:xfrm>
            <a:off x="6273113" y="1690689"/>
            <a:ext cx="5080680" cy="46672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1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The drivers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Drivers usually enter F1 with a “junior” team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They change team: everyone wants to go to the best teams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Drivers are compared to their teammates a lot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900" b="0" i="0" u="none" strike="noStrike" kern="0" cap="none" spc="0" baseline="0" dirty="0">
              <a:solidFill>
                <a:srgbClr val="FFFFFF"/>
              </a:solidFill>
              <a:uFillTx/>
              <a:latin typeface="Fira Sans" pitchFamily="34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Being a good driver means: 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Driving really fast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Managing tires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Being consistent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Overtaking others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900" b="0" i="0" u="none" strike="noStrike" kern="1200" cap="none" spc="0" baseline="0" dirty="0">
              <a:solidFill>
                <a:srgbClr val="FFFFFF"/>
              </a:solidFill>
              <a:uFillTx/>
              <a:latin typeface="Fira Sans" pitchFamily="34"/>
            </a:endParaRPr>
          </a:p>
        </p:txBody>
      </p:sp>
      <p:pic>
        <p:nvPicPr>
          <p:cNvPr id="5" name="Picture 5" descr="A picture containing person, player, headdress, helmet&#10;&#10;Description automatically generated">
            <a:extLst>
              <a:ext uri="{FF2B5EF4-FFF2-40B4-BE49-F238E27FC236}">
                <a16:creationId xmlns:a16="http://schemas.microsoft.com/office/drawing/2014/main" id="{48374225-1011-4E8D-9FE5-5DCE84B1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147" y="3694669"/>
            <a:ext cx="1758930" cy="31633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6344135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We want data about all race results of the hybrid era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It exists! </a:t>
            </a:r>
            <a:r>
              <a:rPr lang="en-GB" sz="3200" b="1" dirty="0" err="1">
                <a:solidFill>
                  <a:srgbClr val="006388"/>
                </a:solidFill>
                <a:latin typeface="Fira Sans" pitchFamily="34"/>
              </a:rPr>
              <a:t>Ergast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An API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 full data dump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Updated after every race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C9B9E-74E4-4ACA-BCE2-D6A203BF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39" y="365129"/>
            <a:ext cx="4989414" cy="61272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979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data: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preprocessing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72259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Download </a:t>
            </a: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Ergast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data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Join race results with driver properties &amp; circuit properties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Add information scraped from </a:t>
            </a:r>
            <a:r>
              <a:rPr lang="en-GB" sz="3200" b="1" dirty="0">
                <a:solidFill>
                  <a:srgbClr val="006388"/>
                </a:solidFill>
                <a:latin typeface="Fira Sans" pitchFamily="34"/>
              </a:rPr>
              <a:t>Wikipedia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Weather (wet or dry race)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Circuit type (street circuit / permanent circuit)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Some </a:t>
            </a: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cleanup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&amp; variable type conversion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2089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5A45-7AE3-4E4D-AB71-DE291C694A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data: tidy!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039E6-200E-4E87-B6DD-2DE97FB52C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# A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tibble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: 3,267 x 9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driver          constructor  year round circuit     position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weather_type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circuit_type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status  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&lt;int&gt; &lt;int&gt; &lt;chr&gt;          &lt;int&gt;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rosberg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mercedes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1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2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kevin_magnussen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mclaren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2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3 button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mclaren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3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4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alonso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ferrari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4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5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bottas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williams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5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6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hulkenberg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force_india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6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7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raikkonen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ferrari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7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8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vergne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toro_rosso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8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9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kvyat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toro_rosso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9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10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perez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force_india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10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# ... with 3,257 more rows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Measuring “performance”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0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7CED-C164-4E22-B4E9-89BC08902B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best race result is finishing first</a:t>
            </a:r>
            <a:b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worst race result is finishing last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A336CF-8A79-4717-A305-C80700F808A2}"/>
              </a:ext>
            </a:extLst>
          </p:cNvPr>
          <p:cNvSpPr txBox="1"/>
          <p:nvPr/>
        </p:nvSpPr>
        <p:spPr>
          <a:xfrm>
            <a:off x="838203" y="3071103"/>
            <a:ext cx="8621561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Sometimes, a contestant does not finish at all!?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086B-EF63-4A27-86D1-338B59FDF4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Dealing with non-finishes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0BD5-0333-4584-963E-26746A63BD8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434559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2000" b="1" dirty="0">
                <a:solidFill>
                  <a:srgbClr val="FFFFFF"/>
                </a:solidFill>
                <a:latin typeface="Fira Sans" pitchFamily="34"/>
              </a:rPr>
              <a:t>Many incidents in F1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Drivers make mistakes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Constructors forget screws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Random stuff happens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The world is complicated</a:t>
            </a:r>
          </a:p>
          <a:p>
            <a:pPr lvl="0">
              <a:lnSpc>
                <a:spcPct val="100000"/>
              </a:lnSpc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We don’t have a way to attribute not-finishing to drivers or constructors or randomness!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b="1" dirty="0">
                <a:solidFill>
                  <a:srgbClr val="FFFFFF"/>
                </a:solidFill>
                <a:latin typeface="Fira Sans" pitchFamily="34"/>
              </a:rPr>
              <a:t>SIMPLIFYING ASSUMPTION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Fira Sans" pitchFamily="34"/>
              </a:rPr>
              <a:t>Look only at </a:t>
            </a:r>
            <a:r>
              <a:rPr lang="en-US" sz="2000" i="1" dirty="0">
                <a:solidFill>
                  <a:srgbClr val="FFFFFF"/>
                </a:solidFill>
                <a:latin typeface="Fira Sans" pitchFamily="34"/>
              </a:rPr>
              <a:t>finished</a:t>
            </a:r>
            <a:r>
              <a:rPr lang="en-US" sz="2000" dirty="0">
                <a:solidFill>
                  <a:srgbClr val="FFFFFF"/>
                </a:solidFill>
                <a:latin typeface="Fira Sans" pitchFamily="34"/>
              </a:rPr>
              <a:t> races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D2467500-1048-4646-B2C3-01BD86E62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055" y="1947211"/>
            <a:ext cx="6372201" cy="42481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69DE03D-C4C5-4937-8A03-B47876C18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F6FF1C-7913-402B-8916-C8174BDC04E1}"/>
              </a:ext>
            </a:extLst>
          </p:cNvPr>
          <p:cNvSpPr txBox="1"/>
          <p:nvPr/>
        </p:nvSpPr>
        <p:spPr>
          <a:xfrm>
            <a:off x="838193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20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69ADBE-A82B-4A39-987E-20BBA38F422D}"/>
              </a:ext>
            </a:extLst>
          </p:cNvPr>
          <p:cNvSpPr txBox="1">
            <a:spLocks/>
          </p:cNvSpPr>
          <p:nvPr/>
        </p:nvSpPr>
        <p:spPr>
          <a:xfrm>
            <a:off x="838193" y="2567413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425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ce car on a track&#10;&#10;Description automatically generated">
            <a:extLst>
              <a:ext uri="{FF2B5EF4-FFF2-40B4-BE49-F238E27FC236}">
                <a16:creationId xmlns:a16="http://schemas.microsoft.com/office/drawing/2014/main" id="{3EA1A843-36F3-4A04-95B8-65B1E7A5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35C553F-2B04-4BD1-996A-1FDD8FD0DABA}"/>
              </a:ext>
            </a:extLst>
          </p:cNvPr>
          <p:cNvSpPr txBox="1"/>
          <p:nvPr/>
        </p:nvSpPr>
        <p:spPr>
          <a:xfrm>
            <a:off x="6950674" y="6596390"/>
            <a:ext cx="524132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 Stephan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GB" sz="1100" b="0" i="0" u="none" strike="noStrike" kern="1200" cap="none" spc="0" baseline="0" dirty="0">
              <a:solidFill>
                <a:schemeClr val="bg1">
                  <a:lumMod val="95000"/>
                </a:schemeClr>
              </a:solidFill>
              <a:uFillTx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F6FF1C-7913-402B-8916-C8174BDC04E1}"/>
              </a:ext>
            </a:extLst>
          </p:cNvPr>
          <p:cNvSpPr txBox="1"/>
          <p:nvPr/>
        </p:nvSpPr>
        <p:spPr>
          <a:xfrm>
            <a:off x="838193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20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44FE92-0EEE-43B2-AA4D-8924D415C918}"/>
              </a:ext>
            </a:extLst>
          </p:cNvPr>
          <p:cNvSpPr txBox="1"/>
          <p:nvPr/>
        </p:nvSpPr>
        <p:spPr>
          <a:xfrm>
            <a:off x="7396330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14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69ADBE-A82B-4A39-987E-20BBA38F422D}"/>
              </a:ext>
            </a:extLst>
          </p:cNvPr>
          <p:cNvSpPr txBox="1">
            <a:spLocks/>
          </p:cNvSpPr>
          <p:nvPr/>
        </p:nvSpPr>
        <p:spPr>
          <a:xfrm>
            <a:off x="838193" y="2567413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</a:t>
            </a:r>
            <a:endParaRPr lang="en-GB" sz="4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93C3A1-5F9D-4103-8535-71E33C829DF3}"/>
              </a:ext>
            </a:extLst>
          </p:cNvPr>
          <p:cNvSpPr txBox="1">
            <a:spLocks/>
          </p:cNvSpPr>
          <p:nvPr/>
        </p:nvSpPr>
        <p:spPr>
          <a:xfrm>
            <a:off x="7396329" y="2567412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53321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CE50-F954-4C89-86E7-F4458431D2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Solution: the proportion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80BC-95E0-43C4-A598-70A14772CBE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588911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200" b="1" dirty="0">
                <a:solidFill>
                  <a:srgbClr val="FFFFFF"/>
                </a:solidFill>
                <a:latin typeface="Fira Sans" pitchFamily="34"/>
              </a:rPr>
              <a:t>We measure performance as the </a:t>
            </a:r>
            <a:r>
              <a:rPr lang="en-GB" sz="2200" b="1" i="1" dirty="0">
                <a:solidFill>
                  <a:srgbClr val="FFFFFF"/>
                </a:solidFill>
                <a:latin typeface="Fira Sans" pitchFamily="34"/>
              </a:rPr>
              <a:t>proportion of drivers beaten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For each driver for each race, the proportion of drivers who finished behind the driver’s position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sz="2000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FFFFFF"/>
                </a:solidFill>
                <a:latin typeface="Fira Sans" pitchFamily="34"/>
              </a:rPr>
              <a:t>Empirical probability (estimate) of beating other drivers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Smooth this estimate using recommended procedure from the R package </a:t>
            </a:r>
            <a:r>
              <a:rPr lang="en-GB" sz="2000" dirty="0" err="1">
                <a:solidFill>
                  <a:srgbClr val="FFFFFF"/>
                </a:solidFill>
                <a:latin typeface="Fira Sans" pitchFamily="34"/>
              </a:rPr>
              <a:t>betareg</a:t>
            </a: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 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2000" b="1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CE50-F954-4C89-86E7-F4458431D2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Solution: the proportion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CF012-64DD-4D8E-AEE2-3635DBDBBAFF}"/>
              </a:ext>
            </a:extLst>
          </p:cNvPr>
          <p:cNvSpPr txBox="1"/>
          <p:nvPr/>
        </p:nvSpPr>
        <p:spPr>
          <a:xfrm>
            <a:off x="838203" y="1825627"/>
            <a:ext cx="10693763" cy="3619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library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tidyverse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sz="2400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f1_dat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%&gt;%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group_by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year, round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%&gt;%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mutate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position_prop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=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position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/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- 1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, 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prop_trans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=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position_prop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*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- 1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+ 0.5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/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2278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0D2126-82AC-43E8-88C0-2A7B72B4F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Modeling</a:t>
            </a: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 performance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561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for a proportion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We use Beta regression (Ferrari &amp; </a:t>
                </a:r>
                <a:r>
                  <a:rPr lang="en-GB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Cribari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-Neto, 2004)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Similar to exponential-family generalized linear model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Outcome distribution: Beta with non-standard parameterization (mean and precision parameters)</a:t>
                </a: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𝐵𝑒𝑡𝑎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𝜇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, 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𝜙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  <m:t>1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𝑦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𝜇𝜙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−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1</m:t>
                              </m:r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1</m:t>
                              </m:r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𝜙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−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We make a linear model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logit</m:t>
                    </m:r>
                    <m:r>
                      <a:rPr lang="en-GB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(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𝜇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)</m:t>
                    </m:r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043" t="-1274" b="-140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60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for a proportion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Our model for mean performance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Mean performance is the result of four components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Average driver skill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Driver form in a season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Average constructor (car) advantage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Constructor form in a season 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Specifically, for </a:t>
                </a:r>
                <a:r>
                  <a:rPr lang="en-GB" dirty="0">
                    <a:solidFill>
                      <a:srgbClr val="006388"/>
                    </a:solidFill>
                    <a:latin typeface="Fira Sans" pitchFamily="34"/>
                    <a:ea typeface="Fira Code" pitchFamily="49"/>
                  </a:rPr>
                  <a:t>driver d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, </a:t>
                </a:r>
                <a:r>
                  <a:rPr lang="en-GB" dirty="0">
                    <a:solidFill>
                      <a:srgbClr val="FF0000"/>
                    </a:solidFill>
                    <a:latin typeface="Fira Sans" pitchFamily="34"/>
                    <a:ea typeface="Fira Code" pitchFamily="49"/>
                  </a:rPr>
                  <a:t>constructor c 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in </a:t>
                </a:r>
                <a:r>
                  <a:rPr lang="en-GB" dirty="0">
                    <a:solidFill>
                      <a:srgbClr val="E375A9"/>
                    </a:solidFill>
                    <a:latin typeface="Fira Sans" pitchFamily="34"/>
                    <a:ea typeface="Fira Code" pitchFamily="49"/>
                  </a:rPr>
                  <a:t>season s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: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𝑙𝑜𝑔𝑖𝑡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6388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𝑑</m:t>
                              </m:r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𝑐</m:t>
                              </m:r>
                              <m:r>
                                <a:rPr lang="en-GB" sz="3600" i="1">
                                  <a:solidFill>
                                    <a:srgbClr val="E375A9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  <m:r>
                            <a:rPr lang="en-GB" sz="36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  <m:r>
                            <a:rPr lang="en-GB" sz="36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217" t="-21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72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Multilevel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A4C1-AC48-4F46-848B-1E9389BFC0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2" y="1825627"/>
            <a:ext cx="10515595" cy="47852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b="0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49 drivers,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b="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19 constructors, </a:t>
            </a:r>
            <a:r>
              <a:rPr lang="en-GB" b="0" dirty="0">
                <a:solidFill>
                  <a:srgbClr val="E375A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8 seasons,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b="0" dirty="0">
                <a:solidFill>
                  <a:srgbClr val="6BA56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19-22 races</a:t>
            </a:r>
          </a:p>
          <a:p>
            <a:pPr marL="0" lvl="0" indent="0" algn="ctr">
              <a:lnSpc>
                <a:spcPct val="100000"/>
              </a:lnSpc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Sans" pitchFamily="34"/>
              <a:ea typeface="Fira Code" pitchFamily="49"/>
            </a:endParaRPr>
          </a:p>
          <a:p>
            <a:pPr lvl="0"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Sans" pitchFamily="34"/>
              <a:ea typeface="Fira Code" pitchFamily="4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BDDA7CD-A588-40F6-9CB7-782CB87823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823007"/>
                  </p:ext>
                </p:extLst>
              </p:nvPr>
            </p:nvGraphicFramePr>
            <p:xfrm>
              <a:off x="835459" y="2420858"/>
              <a:ext cx="10617565" cy="40963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644282">
                      <a:extLst>
                        <a:ext uri="{9D8B030D-6E8A-4147-A177-3AD203B41FA5}">
                          <a16:colId xmlns:a16="http://schemas.microsoft.com/office/drawing/2014/main" val="3481142934"/>
                        </a:ext>
                      </a:extLst>
                    </a:gridCol>
                    <a:gridCol w="4973283">
                      <a:extLst>
                        <a:ext uri="{9D8B030D-6E8A-4147-A177-3AD203B41FA5}">
                          <a16:colId xmlns:a16="http://schemas.microsoft.com/office/drawing/2014/main" val="3353229663"/>
                        </a:ext>
                      </a:extLst>
                    </a:gridCol>
                  </a:tblGrid>
                  <a:tr h="63017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6BA56B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𝐵𝑒𝑡𝑎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GB" sz="2800" i="1">
                                            <a:solidFill>
                                              <a:srgbClr val="006388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𝑑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𝑐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E375A9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, 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28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itchFamily="34"/>
                            <a:ea typeface="Fira Code" pitchFamily="49"/>
                          </a:endParaRPr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i.i.d.</a:t>
                          </a:r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 races within season, driver, constructor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9135238"/>
                      </a:ext>
                    </a:extLst>
                  </a:tr>
                  <a:tr h="63017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𝑙𝑜𝑔𝑖𝑡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GB" sz="2800" i="1">
                                            <a:solidFill>
                                              <a:srgbClr val="006388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𝑑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𝑐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E375A9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itchFamily="34"/>
                            <a:ea typeface="Fira Code" pitchFamily="49"/>
                          </a:endParaRPr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Mean as function of 4 components: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86396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average skill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1984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𝑑𝑠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7545852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average advantage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5644339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𝑐𝑠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2828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BDDA7CD-A588-40F6-9CB7-782CB87823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823007"/>
                  </p:ext>
                </p:extLst>
              </p:nvPr>
            </p:nvGraphicFramePr>
            <p:xfrm>
              <a:off x="835459" y="2420858"/>
              <a:ext cx="10617565" cy="40963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644282">
                      <a:extLst>
                        <a:ext uri="{9D8B030D-6E8A-4147-A177-3AD203B41FA5}">
                          <a16:colId xmlns:a16="http://schemas.microsoft.com/office/drawing/2014/main" val="3481142934"/>
                        </a:ext>
                      </a:extLst>
                    </a:gridCol>
                    <a:gridCol w="4973283">
                      <a:extLst>
                        <a:ext uri="{9D8B030D-6E8A-4147-A177-3AD203B41FA5}">
                          <a16:colId xmlns:a16="http://schemas.microsoft.com/office/drawing/2014/main" val="335322966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348" r="-8812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i.i.d.</a:t>
                          </a:r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 races within season, driver, constructor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9135238"/>
                      </a:ext>
                    </a:extLst>
                  </a:tr>
                  <a:tr h="630177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5385" r="-88121" b="-45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Mean as function of 4 components: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86396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0000" r="-88121" b="-320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average skill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1984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0000" r="-88121" b="-220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754585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89565" r="-88121" b="-11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average advantage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564433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89565" r="-88121" b="-1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2828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9761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Parameter interpretation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𝑙𝑜𝑔𝑖𝑡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6388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𝑑</m:t>
                              </m:r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𝑐</m:t>
                              </m:r>
                              <m:r>
                                <a:rPr lang="en-GB" sz="3200" i="1">
                                  <a:solidFill>
                                    <a:srgbClr val="E375A9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  <m:r>
                            <a:rPr lang="en-GB" sz="32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  <m:r>
                            <a:rPr lang="en-GB" sz="32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Proportion outcome per race so no intercept needed.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Parameters are on the </a:t>
                </a:r>
                <a:r>
                  <a:rPr lang="en-GB" sz="3200" i="1" dirty="0">
                    <a:solidFill>
                      <a:srgbClr val="006388"/>
                    </a:solidFill>
                    <a:latin typeface="Fira Sans" pitchFamily="34"/>
                    <a:ea typeface="Fira Code" pitchFamily="49"/>
                  </a:rPr>
                  <a:t>log odds-ratio scale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If all parameters are 0, then we have:</a:t>
                </a: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Fira Code" pitchFamily="49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6388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𝑑</m:t>
                              </m:r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𝑐</m:t>
                              </m:r>
                              <m:r>
                                <a:rPr lang="en-GB" sz="3200" i="1">
                                  <a:solidFill>
                                    <a:srgbClr val="E375A9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𝑠</m:t>
                              </m:r>
                              <m:r>
                                <a:rPr lang="en-GB" sz="3200" i="1">
                                  <a:solidFill>
                                    <a:srgbClr val="6BA56B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𝜇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  <m:r>
                            <a:rPr lang="en-GB" sz="3200" i="1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𝑙𝑜𝑔𝑖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𝑡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0+0+0+0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6388"/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0.5</m:t>
                      </m:r>
                    </m:oMath>
                  </m:oMathPara>
                </a14:m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GB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This is an average driver with an average car in an average season </a:t>
                </a:r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  <a:sym typeface="Wingdings" panose="05000000000000000000" pitchFamily="2" charset="2"/>
                  </a:rPr>
                  <a:t>➡️ 0.5 as result makes sense!</a:t>
                </a:r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>
                  <a:lnSpc>
                    <a:spcPct val="120000"/>
                  </a:lnSpc>
                </a:pPr>
                <a:endPara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20000"/>
                  </a:lnSpc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20000"/>
                  </a:lnSpc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333" b="-178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5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Estimating this model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“Why would you like that?”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9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 again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A4C1-AC48-4F46-848B-1E9389BFC0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785238"/>
          </a:xfrm>
        </p:spPr>
        <p:txBody>
          <a:bodyPr>
            <a:normAutofit fontScale="55000" lnSpcReduction="2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 A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tibble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: 2,677 x 5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driver          constructor  year round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prop_trans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&lt;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fct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           &lt;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fct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       &lt;int&gt; &lt;int&gt;      &lt;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dbl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1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rosberg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mercedes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2014     1      0.964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2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kevin_magnussen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mclaren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2014     1      0.893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3 button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mclaren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2014     1      0.821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4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alonso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ferrari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2014     1      0.75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5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bottas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williams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2014     1      0.679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6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hulkenberg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force_india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2014     1      0.607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7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raikkonen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ferrari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2014     1      0.536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8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vergne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toro_rosso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2014     1      0.464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9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kvyat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toro_rosso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2014     1      0.393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perez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force_india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2014     1      0.321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 ... with 2,667 more rows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0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0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220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3FA2-A06D-42E4-AAB3-3400AD9F72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estimation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90535-D8A5-4E56-9A50-B285744B17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library(brms)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 sz="20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&lt;- 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prop_trans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~ 0 + (1 | driver) + (1 |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driver:year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 + 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        (1 | constructor) + (1 |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constructor:year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 sz="20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fit &lt;-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brm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formula =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,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family  = Beta(),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data    = f1_dat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C12F-56FB-4A07-A76D-5016DC6CD1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Obligatory convergence check</a:t>
            </a:r>
            <a:endParaRPr lang="en-GB" sz="1800" kern="0" dirty="0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3291AF-FE54-4EDB-AC8B-34A892785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690688"/>
            <a:ext cx="3084796" cy="440685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DA21DC-B71C-4347-94BB-843249B7DA81}"/>
              </a:ext>
            </a:extLst>
          </p:cNvPr>
          <p:cNvSpPr txBox="1">
            <a:spLocks/>
          </p:cNvSpPr>
          <p:nvPr/>
        </p:nvSpPr>
        <p:spPr>
          <a:xfrm>
            <a:off x="4223344" y="1825627"/>
            <a:ext cx="7187118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Everything looks good! </a:t>
            </a:r>
          </a:p>
          <a:p>
            <a:pPr>
              <a:lnSpc>
                <a:spcPct val="100000"/>
              </a:lnSpc>
            </a:pP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Rhats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all &lt;1.01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Etc.</a:t>
            </a: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4EF3-54ED-4916-AF42-8A8311688B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Posterior predictive check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331C-0913-4ACC-BED5-E61F2F8E6E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8375647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dirty="0">
                <a:solidFill>
                  <a:srgbClr val="404040"/>
                </a:solidFill>
                <a:latin typeface="Fira Sans" pitchFamily="34"/>
                <a:ea typeface="Fira Code" pitchFamily="49"/>
              </a:rPr>
              <a:t>Does the model make sense? </a:t>
            </a:r>
          </a:p>
          <a:p>
            <a:pPr lvl="0">
              <a:lnSpc>
                <a:spcPct val="100000"/>
              </a:lnSpc>
            </a:pPr>
            <a:r>
              <a:rPr lang="en-US" sz="3600" dirty="0">
                <a:solidFill>
                  <a:srgbClr val="404040"/>
                </a:solidFill>
                <a:latin typeface="Fira Sans" pitchFamily="34"/>
                <a:ea typeface="Fira Code" pitchFamily="49"/>
              </a:rPr>
              <a:t>Compare observed proportion to model-implied proportion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transport, watercraft&#10;&#10;Description automatically generated">
            <a:extLst>
              <a:ext uri="{FF2B5EF4-FFF2-40B4-BE49-F238E27FC236}">
                <a16:creationId xmlns:a16="http://schemas.microsoft.com/office/drawing/2014/main" id="{B70360C0-307F-4CAE-A64D-74B47E88A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47" y="294317"/>
            <a:ext cx="7836706" cy="6269365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Inference &amp; conclusions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63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everal&#10;&#10;Description automatically generated">
            <a:extLst>
              <a:ext uri="{FF2B5EF4-FFF2-40B4-BE49-F238E27FC236}">
                <a16:creationId xmlns:a16="http://schemas.microsoft.com/office/drawing/2014/main" id="{86F17C59-A3A3-46AC-A2A5-760E91D50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" b="171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114EE9-A067-4EE6-81EA-25A0CB3616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19707"/>
            <a:ext cx="12192000" cy="26185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Ctr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GB" sz="10300" b="1" kern="0" dirty="0">
                <a:solidFill>
                  <a:srgbClr val="EFCB96"/>
                </a:solidFill>
                <a:latin typeface="Fira Sans" pitchFamily="34"/>
                <a:ea typeface="Fira Code" pitchFamily="49"/>
              </a:rPr>
              <a:t>Let’s get mystical</a:t>
            </a:r>
            <a:endParaRPr lang="en-GB" sz="5400" kern="0" dirty="0">
              <a:solidFill>
                <a:srgbClr val="EFCB9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CB980-654C-44A7-A689-EB787FBC4A78}"/>
              </a:ext>
            </a:extLst>
          </p:cNvPr>
          <p:cNvSpPr txBox="1"/>
          <p:nvPr/>
        </p:nvSpPr>
        <p:spPr>
          <a:xfrm>
            <a:off x="8269288" y="6419334"/>
            <a:ext cx="3922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Viva Luna Studios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NL" sz="1600" dirty="0">
              <a:solidFill>
                <a:schemeClr val="bg1">
                  <a:lumMod val="9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32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737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3088187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skilled was each driver in 2021?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642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0860ED-321B-449A-B5BD-01CD39A63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E721-E87A-499C-BFC3-7F81F5E6C9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According to the model: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5359-6F20-4BA2-B2CB-227EFC8784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Hiring Hamilton as opposed to an average driver yields an odds-ratio of defeating other drivers of 2.46 [1.60 – 3.86]</a:t>
            </a: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If your team with an average driver beats 50% of the competitors on average, then with Hamilton you will beat 71% </a:t>
            </a: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2.46 / (1 + 2.46) = 0.71 [0.61 – 0.79]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“Such a stupid sport!”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705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3164387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0000" lnSpcReduction="2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did the constructors compare in the hybrid era?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25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A707148-56D6-45D1-9379-94AA5619D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42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E721-E87A-499C-BFC3-7F81F5E6C9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According to the model: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5359-6F20-4BA2-B2CB-227EFC8784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If you are an average driver at an average team, moving to hybrid-era Mercedes yields an average odds-ratio of 2.97  [1.91 – 4.58]</a:t>
            </a: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If you placed middle-of-the road before, you will now on average beat three quarters of the field!</a:t>
            </a:r>
          </a:p>
          <a:p>
            <a:pPr lvl="0">
              <a:lnSpc>
                <a:spcPct val="100000"/>
              </a:lnSpc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2.97 / (1 + 2.97) = 0.75 [0.66 – 0.82]</a:t>
            </a:r>
          </a:p>
          <a:p>
            <a:pPr lvl="0">
              <a:lnSpc>
                <a:spcPct val="100000"/>
              </a:lnSpc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dirty="0">
              <a:solidFill>
                <a:srgbClr val="FFFFFF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07756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737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3088187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75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did this change over time?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88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15CC1F5-9376-4309-AE86-62A43364A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2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15CC1F5-9376-4309-AE86-62A43364A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D14410-AFD1-49EA-ADC5-7C4EDCD0B67B}"/>
              </a:ext>
            </a:extLst>
          </p:cNvPr>
          <p:cNvSpPr/>
          <p:nvPr/>
        </p:nvSpPr>
        <p:spPr>
          <a:xfrm>
            <a:off x="3352800" y="603250"/>
            <a:ext cx="1651000" cy="330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426AC-71FE-44D5-B380-C97F9D93D81D}"/>
              </a:ext>
            </a:extLst>
          </p:cNvPr>
          <p:cNvSpPr txBox="1"/>
          <p:nvPr/>
        </p:nvSpPr>
        <p:spPr>
          <a:xfrm>
            <a:off x="5054600" y="1962150"/>
            <a:ext cx="284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???</a:t>
            </a:r>
            <a:endParaRPr lang="en-NL" sz="8000" b="1" dirty="0">
              <a:solidFill>
                <a:srgbClr val="FF00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03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picture containing text, road&#10;&#10;Description automatically generated">
            <a:extLst>
              <a:ext uri="{FF2B5EF4-FFF2-40B4-BE49-F238E27FC236}">
                <a16:creationId xmlns:a16="http://schemas.microsoft.com/office/drawing/2014/main" id="{F88C56C5-720D-486D-9FAE-35F8A0C2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30" y="630195"/>
            <a:ext cx="5029739" cy="559760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7038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2734224"/>
            <a:ext cx="10515600" cy="218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75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it weird to like Formula One?</a:t>
            </a:r>
          </a:p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Formula One a stupid sport?</a:t>
            </a:r>
          </a:p>
        </p:txBody>
      </p:sp>
    </p:spTree>
    <p:extLst>
      <p:ext uri="{BB962C8B-B14F-4D97-AF65-F5344CB8AC3E}">
        <p14:creationId xmlns:p14="http://schemas.microsoft.com/office/powerpoint/2010/main" val="3345591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19786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Dear oracle model,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F56E91-261D-4F8E-B0F2-CED8D0068E45}"/>
              </a:ext>
            </a:extLst>
          </p:cNvPr>
          <p:cNvSpPr txBox="1">
            <a:spLocks/>
          </p:cNvSpPr>
          <p:nvPr/>
        </p:nvSpPr>
        <p:spPr>
          <a:xfrm>
            <a:off x="838200" y="2442865"/>
            <a:ext cx="10515600" cy="218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 fontScale="975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5400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Formula One all about the car?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22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903" y="669929"/>
            <a:ext cx="4724397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Car &amp; driver contributions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A1435F8-8F94-4B31-9124-8BB84031339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71117411"/>
                  </p:ext>
                </p:extLst>
              </p:nvPr>
            </p:nvGraphicFramePr>
            <p:xfrm>
              <a:off x="5346700" y="669929"/>
              <a:ext cx="61214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416176888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142795814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30544791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20054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Std. Dev.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Estimate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l-89%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u-89%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1712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1.29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58817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9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604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3312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A1435F8-8F94-4B31-9124-8BB84031339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71117411"/>
                  </p:ext>
                </p:extLst>
              </p:nvPr>
            </p:nvGraphicFramePr>
            <p:xfrm>
              <a:off x="5346700" y="669929"/>
              <a:ext cx="61214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416176888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142795814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305447916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20054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Std. Dev.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Estimate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l-89%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u-89% CI</a:t>
                          </a:r>
                          <a:endParaRPr lang="en-NL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1712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108197" r="-30119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1.29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58817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204839" r="-301195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9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309836" r="-30119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604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98" t="-409836" r="-30119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0.22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331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F8E219-B527-4EAF-B76B-3BBE387AB0D4}"/>
                  </a:ext>
                </a:extLst>
              </p:cNvPr>
              <p:cNvSpPr txBox="1"/>
              <p:nvPr/>
            </p:nvSpPr>
            <p:spPr>
              <a:xfrm>
                <a:off x="952500" y="2864644"/>
                <a:ext cx="10287000" cy="354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Because components are all independent, we can do this: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𝑐𝑠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=1.08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 (variance of car components)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=0.17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 (variance of driver components)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Proportion of variance in performance due to the car: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1.087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1.087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+0.178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 </a:t>
                </a:r>
                <a:r>
                  <a:rPr lang="en-US" sz="2800" b="1" dirty="0">
                    <a:solidFill>
                      <a:srgbClr val="006388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86%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F8E219-B527-4EAF-B76B-3BBE387AB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864644"/>
                <a:ext cx="10287000" cy="3545073"/>
              </a:xfrm>
              <a:prstGeom prst="rect">
                <a:avLst/>
              </a:prstGeom>
              <a:blipFill>
                <a:blip r:embed="rId3"/>
                <a:stretch>
                  <a:fillRect l="-1066" b="-13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“It’s all about the cars anyway!”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48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1270449" y="2875002"/>
            <a:ext cx="96511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It’s not all about the car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578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1270449" y="2875002"/>
            <a:ext cx="96511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Almost though… </a:t>
            </a: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  <a:sym typeface="Wingdings" panose="05000000000000000000" pitchFamily="2" charset="2"/>
              </a:rPr>
              <a:t>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6097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red&#10;&#10;Description automatically generated">
            <a:extLst>
              <a:ext uri="{FF2B5EF4-FFF2-40B4-BE49-F238E27FC236}">
                <a16:creationId xmlns:a16="http://schemas.microsoft.com/office/drawing/2014/main" id="{74A31626-CD68-4633-A347-1E1A338AB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" b="136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D91768-513C-417A-BD2D-8CE7EE63FEE5}"/>
              </a:ext>
            </a:extLst>
          </p:cNvPr>
          <p:cNvSpPr txBox="1"/>
          <p:nvPr/>
        </p:nvSpPr>
        <p:spPr>
          <a:xfrm>
            <a:off x="8286750" y="6406634"/>
            <a:ext cx="3903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gustavo Campos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NL" sz="1600" dirty="0">
              <a:solidFill>
                <a:schemeClr val="bg1">
                  <a:lumMod val="8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51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C04D-F48B-4935-91B0-8CBD7FB7B0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Thoughts &amp; issues</a:t>
            </a:r>
            <a:endParaRPr lang="en-GB" sz="1800" ker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>
                <a:norm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Everything is relative &amp; on logit scale just as with Elo score in chess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Are parameters identified?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If driver stays with same team &amp; teammate the whole time, we cannot disentangle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NL" sz="3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NL" sz="3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𝑐𝑦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How do the priors affect these?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623" t="-19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687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D17C9-11BA-4252-9884-9F72EA52532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2BF9-8BA0-4917-A947-AB76A2497A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77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4DB4-AE38-4933-ACA9-F41A07D989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31B79E-AE6C-468E-AEFF-4D6238DEC43D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5533A0A2-8E0F-495C-8713-8F3C2DD1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722" y="3684081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3048893" y="2576084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Thank you!</a:t>
            </a:r>
            <a:endParaRPr lang="en-GB" sz="6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3048899" y="2875002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Is it?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682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D897A980-67E4-4673-8BAD-0C0736A8CE0B}"/>
              </a:ext>
            </a:extLst>
          </p:cNvPr>
          <p:cNvSpPr txBox="1"/>
          <p:nvPr/>
        </p:nvSpPr>
        <p:spPr>
          <a:xfrm>
            <a:off x="1258431" y="1120676"/>
            <a:ext cx="9675138" cy="19752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7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Who is the best Formula One driver? </a:t>
            </a:r>
            <a:endParaRPr lang="en-GB" sz="72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7A3E351-AF34-4BBE-81D5-5568F2BFC73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&amp; Tom Bergkamp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5358BE-4343-4EE5-95E4-D709F9047906}"/>
              </a:ext>
            </a:extLst>
          </p:cNvPr>
          <p:cNvSpPr txBox="1"/>
          <p:nvPr/>
        </p:nvSpPr>
        <p:spPr>
          <a:xfrm>
            <a:off x="1258431" y="2973754"/>
            <a:ext cx="9675138" cy="16812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A </a:t>
            </a:r>
            <a:r>
              <a:rPr lang="it-IT" sz="4800" b="1" i="0" u="none" strike="noStrike" kern="0" cap="none" spc="0" baseline="0" dirty="0" err="1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Bayesian</a:t>
            </a: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multilevel Beta </a:t>
            </a:r>
            <a:r>
              <a:rPr lang="it-IT" sz="4800" b="1" i="0" u="none" strike="noStrike" kern="0" cap="none" spc="0" baseline="0" dirty="0" err="1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regression</a:t>
            </a: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model</a:t>
            </a:r>
            <a:endParaRPr lang="en-GB" sz="48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308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FBFE-8B4F-4B8D-A28E-52140C39C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6315632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Very boring outline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10A44-7893-4FBF-95AF-79FB2D43E2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6102027" cy="4667243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 collection &amp; pre-processing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Measuring performance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Model development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Model estimation &amp; checks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Inferences &amp; conclusions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A race car on a track&#10;&#10;Description automatically generated with medium confidence">
            <a:extLst>
              <a:ext uri="{FF2B5EF4-FFF2-40B4-BE49-F238E27FC236}">
                <a16:creationId xmlns:a16="http://schemas.microsoft.com/office/drawing/2014/main" id="{27CAD710-6C20-4DBE-9F4B-5556ECD38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07" y="510988"/>
            <a:ext cx="3890682" cy="58360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CBAF8BA5-3567-469C-8B23-8A4EB14EBCD7}"/>
              </a:ext>
            </a:extLst>
          </p:cNvPr>
          <p:cNvSpPr txBox="1"/>
          <p:nvPr/>
        </p:nvSpPr>
        <p:spPr>
          <a:xfrm>
            <a:off x="7745507" y="6030646"/>
            <a:ext cx="389068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José Pablo Domínguez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GB" sz="1100" b="0" i="0" u="none" strike="noStrike" kern="1200" cap="none" spc="0" baseline="0" dirty="0">
              <a:solidFill>
                <a:schemeClr val="bg1">
                  <a:lumMod val="85000"/>
                </a:schemeClr>
              </a:solidFill>
              <a:uFillTx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data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1720</Words>
  <Application>Microsoft Office PowerPoint</Application>
  <PresentationFormat>Widescreen</PresentationFormat>
  <Paragraphs>287</Paragraphs>
  <Slides>58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Fira Code</vt:lpstr>
      <vt:lpstr>Fira Sans</vt:lpstr>
      <vt:lpstr>Office Theme</vt:lpstr>
      <vt:lpstr>PowerPoint Presentation</vt:lpstr>
      <vt:lpstr>PowerPoint Presentation</vt:lpstr>
      <vt:lpstr>“Why would you like that?”</vt:lpstr>
      <vt:lpstr>“Such a stupid sport!”</vt:lpstr>
      <vt:lpstr>“It’s all about the cars anyway!”</vt:lpstr>
      <vt:lpstr>PowerPoint Presentation</vt:lpstr>
      <vt:lpstr>PowerPoint Presentation</vt:lpstr>
      <vt:lpstr>Very boring outline</vt:lpstr>
      <vt:lpstr>The data</vt:lpstr>
      <vt:lpstr>Formula One 101</vt:lpstr>
      <vt:lpstr>The data</vt:lpstr>
      <vt:lpstr>The data: preprocessing</vt:lpstr>
      <vt:lpstr>The data: tidy!</vt:lpstr>
      <vt:lpstr>Measuring “performance”</vt:lpstr>
      <vt:lpstr>The best race result is finishing first The worst race result is finishing last</vt:lpstr>
      <vt:lpstr>Dealing with non-finishes</vt:lpstr>
      <vt:lpstr>PowerPoint Presentation</vt:lpstr>
      <vt:lpstr>Which is a better performance?</vt:lpstr>
      <vt:lpstr>Which is a better performance?</vt:lpstr>
      <vt:lpstr>Which is a better performance?</vt:lpstr>
      <vt:lpstr>Solution: the proportion</vt:lpstr>
      <vt:lpstr>Solution: the proportion</vt:lpstr>
      <vt:lpstr>PowerPoint Presentation</vt:lpstr>
      <vt:lpstr>Modeling performance</vt:lpstr>
      <vt:lpstr>Model for a proportion</vt:lpstr>
      <vt:lpstr>Model for a proportion</vt:lpstr>
      <vt:lpstr>Multilevel model</vt:lpstr>
      <vt:lpstr>Parameter interpretation</vt:lpstr>
      <vt:lpstr>Estimating this model</vt:lpstr>
      <vt:lpstr>The data again</vt:lpstr>
      <vt:lpstr>Model estimation</vt:lpstr>
      <vt:lpstr>Obligatory convergence check</vt:lpstr>
      <vt:lpstr>Posterior predictive check</vt:lpstr>
      <vt:lpstr>PowerPoint Presentation</vt:lpstr>
      <vt:lpstr>Inference &amp; conclusions</vt:lpstr>
      <vt:lpstr>Let’s get mystical</vt:lpstr>
      <vt:lpstr>Dear oracle model,</vt:lpstr>
      <vt:lpstr>PowerPoint Presentation</vt:lpstr>
      <vt:lpstr>According to the model:</vt:lpstr>
      <vt:lpstr>Dear oracle model,</vt:lpstr>
      <vt:lpstr>PowerPoint Presentation</vt:lpstr>
      <vt:lpstr>According to the model:</vt:lpstr>
      <vt:lpstr>Dear oracle model,</vt:lpstr>
      <vt:lpstr>PowerPoint Presentation</vt:lpstr>
      <vt:lpstr>PowerPoint Presentation</vt:lpstr>
      <vt:lpstr>PowerPoint Presentation</vt:lpstr>
      <vt:lpstr>Dear oracle model,</vt:lpstr>
      <vt:lpstr>Dear oracle model,</vt:lpstr>
      <vt:lpstr>Car &amp; driver contributions</vt:lpstr>
      <vt:lpstr>PowerPoint Presentation</vt:lpstr>
      <vt:lpstr>PowerPoint Presentation</vt:lpstr>
      <vt:lpstr>PowerPoint Presentation</vt:lpstr>
      <vt:lpstr>Questions?</vt:lpstr>
      <vt:lpstr>Thoughts &amp; issues</vt:lpstr>
      <vt:lpstr>Default dark slide</vt:lpstr>
      <vt:lpstr>Is this an impact slide?</vt:lpstr>
      <vt:lpstr>Here is an impactful slide with a sentence on it.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44</cp:revision>
  <dcterms:created xsi:type="dcterms:W3CDTF">2020-09-17T14:27:00Z</dcterms:created>
  <dcterms:modified xsi:type="dcterms:W3CDTF">2022-04-07T15:58:40Z</dcterms:modified>
</cp:coreProperties>
</file>